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619" r:id="rId2"/>
    <p:sldId id="615" r:id="rId3"/>
    <p:sldId id="616" r:id="rId4"/>
    <p:sldId id="617" r:id="rId5"/>
    <p:sldId id="618" r:id="rId6"/>
    <p:sldId id="622" r:id="rId7"/>
    <p:sldId id="623" r:id="rId8"/>
    <p:sldId id="261" r:id="rId9"/>
    <p:sldId id="621" r:id="rId1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e Brænder Almstrup" initials="CBA" lastIdx="1" clrIdx="0">
    <p:extLst>
      <p:ext uri="{19B8F6BF-5375-455C-9EA6-DF929625EA0E}">
        <p15:presenceInfo xmlns:p15="http://schemas.microsoft.com/office/powerpoint/2012/main" userId="Christine Brænder Almstru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75" autoAdjust="0"/>
    <p:restoredTop sz="94035" autoAdjust="0"/>
  </p:normalViewPr>
  <p:slideViewPr>
    <p:cSldViewPr snapToGrid="0">
      <p:cViewPr varScale="1">
        <p:scale>
          <a:sx n="63" d="100"/>
          <a:sy n="63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CDAAE-2628-435F-9AE1-35A74EC77DB1}" type="datetimeFigureOut">
              <a:rPr lang="da-DK" smtClean="0"/>
              <a:t>07-01-2026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27C89-03E2-46A5-A31F-B5FCB7B33E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4886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E4D4-B477-39E9-72CF-73EF12FF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EF680CE-A0D8-29C4-EC79-AD36758DB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00525" y="1241425"/>
            <a:ext cx="5954713" cy="3349625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6E31B7-7C11-ACC4-71D6-224F472A4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331DA6A-33AD-40C3-8E8E-355C71F40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EAE2A-D710-41E1-B8F1-69A93A0B9BDD}" type="slidenum">
              <a:rPr kumimoji="0" lang="da-DK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228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122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E4D4-B477-39E9-72CF-73EF12FF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EF680CE-A0D8-29C4-EC79-AD36758DB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00525" y="1241425"/>
            <a:ext cx="5954713" cy="3349625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6E31B7-7C11-ACC4-71D6-224F472A4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331DA6A-33AD-40C3-8E8E-355C71F40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EAE2A-D710-41E1-B8F1-69A93A0B9BDD}" type="slidenum">
              <a:rPr kumimoji="0" lang="da-DK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228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02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E4D4-B477-39E9-72CF-73EF12FF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EF680CE-A0D8-29C4-EC79-AD36758DB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00525" y="1241425"/>
            <a:ext cx="5954713" cy="3349625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6E31B7-7C11-ACC4-71D6-224F472A4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331DA6A-33AD-40C3-8E8E-355C71F40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EAE2A-D710-41E1-B8F1-69A93A0B9BDD}" type="slidenum">
              <a:rPr kumimoji="0" lang="da-DK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228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80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E4D4-B477-39E9-72CF-73EF12FF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EF680CE-A0D8-29C4-EC79-AD36758DB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00525" y="1241425"/>
            <a:ext cx="5954713" cy="3349625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6E31B7-7C11-ACC4-71D6-224F472A4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331DA6A-33AD-40C3-8E8E-355C71F40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EAE2A-D710-41E1-B8F1-69A93A0B9BDD}" type="slidenum">
              <a:rPr kumimoji="0" lang="da-DK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228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069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E4D4-B477-39E9-72CF-73EF12FF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EF680CE-A0D8-29C4-EC79-AD36758DB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00525" y="1241425"/>
            <a:ext cx="5954713" cy="3349625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6E31B7-7C11-ACC4-71D6-224F472A4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331DA6A-33AD-40C3-8E8E-355C71F40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EAE2A-D710-41E1-B8F1-69A93A0B9BDD}" type="slidenum">
              <a:rPr kumimoji="0" lang="da-DK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228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769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E4D4-B477-39E9-72CF-73EF12FF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EF680CE-A0D8-29C4-EC79-AD36758DB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00525" y="1241425"/>
            <a:ext cx="5954713" cy="3349625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6E31B7-7C11-ACC4-71D6-224F472A4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Husk: reaktionsskemaet fortæller ikke noget om hvordan reaktionen sker.</a:t>
            </a:r>
          </a:p>
          <a:p>
            <a:endParaRPr lang="da-DK"/>
          </a:p>
          <a:p>
            <a:r>
              <a:rPr lang="da-DK"/>
              <a:t>https://www.youtube.com/watch?v=CS4THeSQ574</a:t>
            </a:r>
          </a:p>
          <a:p>
            <a:endParaRPr lang="da-DK"/>
          </a:p>
          <a:p>
            <a:r>
              <a:rPr lang="da-DK"/>
              <a:t>https://www.youtube.com/watch?v=rHxxLYzJ8Sw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331DA6A-33AD-40C3-8E8E-355C71F40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EAE2A-D710-41E1-B8F1-69A93A0B9BDD}" type="slidenum">
              <a:rPr kumimoji="0" lang="da-DK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228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187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E4D4-B477-39E9-72CF-73EF12FF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EF680CE-A0D8-29C4-EC79-AD36758DB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00525" y="1241425"/>
            <a:ext cx="5954713" cy="3349625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6E31B7-7C11-ACC4-71D6-224F472A4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Husk: reaktionsskemaet fortæller ikke noget om hvordan reaktionen sker.</a:t>
            </a:r>
          </a:p>
          <a:p>
            <a:endParaRPr lang="da-DK"/>
          </a:p>
          <a:p>
            <a:r>
              <a:rPr lang="da-DK"/>
              <a:t>https://www.youtube.com/watch?v=CS4THeSQ574</a:t>
            </a:r>
          </a:p>
          <a:p>
            <a:endParaRPr lang="da-DK"/>
          </a:p>
          <a:p>
            <a:r>
              <a:rPr lang="da-DK"/>
              <a:t>https://www.youtube.com/watch?v=rHxxLYzJ8Sw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331DA6A-33AD-40C3-8E8E-355C71F40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EAE2A-D710-41E1-B8F1-69A93A0B9BDD}" type="slidenum">
              <a:rPr kumimoji="0" lang="da-DK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228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88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E4D4-B477-39E9-72CF-73EF12FF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EF680CE-A0D8-29C4-EC79-AD36758DB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00525" y="1241425"/>
            <a:ext cx="5954713" cy="3349625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6E31B7-7C11-ACC4-71D6-224F472A4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331DA6A-33AD-40C3-8E8E-355C71F40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EAE2A-D710-41E1-B8F1-69A93A0B9BDD}" type="slidenum">
              <a:rPr kumimoji="0" lang="da-DK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228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667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E4D4-B477-39E9-72CF-73EF12FF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EF680CE-A0D8-29C4-EC79-AD36758DB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00525" y="1241425"/>
            <a:ext cx="5954713" cy="3349625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6E31B7-7C11-ACC4-71D6-224F472A4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331DA6A-33AD-40C3-8E8E-355C71F40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EAE2A-D710-41E1-B8F1-69A93A0B9BDD}" type="slidenum">
              <a:rPr kumimoji="0" lang="da-DK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228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689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10363200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65" indent="0" algn="ctr">
              <a:buNone/>
              <a:defRPr sz="1995"/>
            </a:lvl2pPr>
            <a:lvl3pPr marL="912131" indent="0" algn="ctr">
              <a:buNone/>
              <a:defRPr sz="1795"/>
            </a:lvl3pPr>
            <a:lvl4pPr marL="1368195" indent="0" algn="ctr">
              <a:buNone/>
              <a:defRPr sz="1596"/>
            </a:lvl4pPr>
            <a:lvl5pPr marL="1824261" indent="0" algn="ctr">
              <a:buNone/>
              <a:defRPr sz="1596"/>
            </a:lvl5pPr>
            <a:lvl6pPr marL="2280327" indent="0" algn="ctr">
              <a:buNone/>
              <a:defRPr sz="1596"/>
            </a:lvl6pPr>
            <a:lvl7pPr marL="2736392" indent="0" algn="ctr">
              <a:buNone/>
              <a:defRPr sz="1596"/>
            </a:lvl7pPr>
            <a:lvl8pPr marL="3192458" indent="0" algn="ctr">
              <a:buNone/>
              <a:defRPr sz="1596"/>
            </a:lvl8pPr>
            <a:lvl9pPr marL="3648523" indent="0" algn="ctr">
              <a:buNone/>
              <a:defRPr sz="1596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15EE-87A6-40FC-AC73-0C89631269B0}" type="datetimeFigureOut">
              <a:rPr lang="da-DK" smtClean="0"/>
              <a:t>07-01-2026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7982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15EE-87A6-40FC-AC73-0C89631269B0}" type="datetimeFigureOut">
              <a:rPr lang="da-DK" smtClean="0"/>
              <a:t>07-01-2026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7989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15EE-87A6-40FC-AC73-0C89631269B0}" type="datetimeFigureOut">
              <a:rPr lang="da-DK" smtClean="0"/>
              <a:t>07-01-2026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9696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15EE-87A6-40FC-AC73-0C89631269B0}" type="datetimeFigureOut">
              <a:rPr lang="da-DK" smtClean="0"/>
              <a:t>07-01-2026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705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82000"/>
                  </a:schemeClr>
                </a:solidFill>
              </a:defRPr>
            </a:lvl1pPr>
            <a:lvl2pPr marL="456065" indent="0">
              <a:buNone/>
              <a:defRPr sz="1995">
                <a:solidFill>
                  <a:schemeClr val="tx1">
                    <a:tint val="82000"/>
                  </a:schemeClr>
                </a:solidFill>
              </a:defRPr>
            </a:lvl2pPr>
            <a:lvl3pPr marL="912131" indent="0">
              <a:buNone/>
              <a:defRPr sz="1795">
                <a:solidFill>
                  <a:schemeClr val="tx1">
                    <a:tint val="82000"/>
                  </a:schemeClr>
                </a:solidFill>
              </a:defRPr>
            </a:lvl3pPr>
            <a:lvl4pPr marL="1368195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4pPr>
            <a:lvl5pPr marL="1824261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5pPr>
            <a:lvl6pPr marL="2280327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6pPr>
            <a:lvl7pPr marL="2736392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7pPr>
            <a:lvl8pPr marL="3192458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8pPr>
            <a:lvl9pPr marL="3648523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15EE-87A6-40FC-AC73-0C89631269B0}" type="datetimeFigureOut">
              <a:rPr lang="da-DK" smtClean="0"/>
              <a:t>07-01-2026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63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15EE-87A6-40FC-AC73-0C89631269B0}" type="datetimeFigureOut">
              <a:rPr lang="da-DK" smtClean="0"/>
              <a:t>07-01-2026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3276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65" indent="0">
              <a:buNone/>
              <a:defRPr sz="1995" b="1"/>
            </a:lvl2pPr>
            <a:lvl3pPr marL="912131" indent="0">
              <a:buNone/>
              <a:defRPr sz="1795" b="1"/>
            </a:lvl3pPr>
            <a:lvl4pPr marL="1368195" indent="0">
              <a:buNone/>
              <a:defRPr sz="1596" b="1"/>
            </a:lvl4pPr>
            <a:lvl5pPr marL="1824261" indent="0">
              <a:buNone/>
              <a:defRPr sz="1596" b="1"/>
            </a:lvl5pPr>
            <a:lvl6pPr marL="2280327" indent="0">
              <a:buNone/>
              <a:defRPr sz="1596" b="1"/>
            </a:lvl6pPr>
            <a:lvl7pPr marL="2736392" indent="0">
              <a:buNone/>
              <a:defRPr sz="1596" b="1"/>
            </a:lvl7pPr>
            <a:lvl8pPr marL="3192458" indent="0">
              <a:buNone/>
              <a:defRPr sz="1596" b="1"/>
            </a:lvl8pPr>
            <a:lvl9pPr marL="3648523" indent="0">
              <a:buNone/>
              <a:defRPr sz="1596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65" indent="0">
              <a:buNone/>
              <a:defRPr sz="1995" b="1"/>
            </a:lvl2pPr>
            <a:lvl3pPr marL="912131" indent="0">
              <a:buNone/>
              <a:defRPr sz="1795" b="1"/>
            </a:lvl3pPr>
            <a:lvl4pPr marL="1368195" indent="0">
              <a:buNone/>
              <a:defRPr sz="1596" b="1"/>
            </a:lvl4pPr>
            <a:lvl5pPr marL="1824261" indent="0">
              <a:buNone/>
              <a:defRPr sz="1596" b="1"/>
            </a:lvl5pPr>
            <a:lvl6pPr marL="2280327" indent="0">
              <a:buNone/>
              <a:defRPr sz="1596" b="1"/>
            </a:lvl6pPr>
            <a:lvl7pPr marL="2736392" indent="0">
              <a:buNone/>
              <a:defRPr sz="1596" b="1"/>
            </a:lvl7pPr>
            <a:lvl8pPr marL="3192458" indent="0">
              <a:buNone/>
              <a:defRPr sz="1596" b="1"/>
            </a:lvl8pPr>
            <a:lvl9pPr marL="3648523" indent="0">
              <a:buNone/>
              <a:defRPr sz="1596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15EE-87A6-40FC-AC73-0C89631269B0}" type="datetimeFigureOut">
              <a:rPr lang="da-DK" smtClean="0"/>
              <a:t>07-01-2026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8118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15EE-87A6-40FC-AC73-0C89631269B0}" type="datetimeFigureOut">
              <a:rPr lang="da-DK" smtClean="0"/>
              <a:t>07-01-2026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9417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15EE-87A6-40FC-AC73-0C89631269B0}" type="datetimeFigureOut">
              <a:rPr lang="da-DK" smtClean="0"/>
              <a:t>07-01-2026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930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65" indent="0">
              <a:buNone/>
              <a:defRPr sz="1397"/>
            </a:lvl2pPr>
            <a:lvl3pPr marL="912131" indent="0">
              <a:buNone/>
              <a:defRPr sz="1197"/>
            </a:lvl3pPr>
            <a:lvl4pPr marL="1368195" indent="0">
              <a:buNone/>
              <a:defRPr sz="998"/>
            </a:lvl4pPr>
            <a:lvl5pPr marL="1824261" indent="0">
              <a:buNone/>
              <a:defRPr sz="998"/>
            </a:lvl5pPr>
            <a:lvl6pPr marL="2280327" indent="0">
              <a:buNone/>
              <a:defRPr sz="998"/>
            </a:lvl6pPr>
            <a:lvl7pPr marL="2736392" indent="0">
              <a:buNone/>
              <a:defRPr sz="998"/>
            </a:lvl7pPr>
            <a:lvl8pPr marL="3192458" indent="0">
              <a:buNone/>
              <a:defRPr sz="998"/>
            </a:lvl8pPr>
            <a:lvl9pPr marL="3648523" indent="0">
              <a:buNone/>
              <a:defRPr sz="998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15EE-87A6-40FC-AC73-0C89631269B0}" type="datetimeFigureOut">
              <a:rPr lang="da-DK" smtClean="0"/>
              <a:t>07-01-2026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6220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65" indent="0">
              <a:buNone/>
              <a:defRPr sz="2793"/>
            </a:lvl2pPr>
            <a:lvl3pPr marL="912131" indent="0">
              <a:buNone/>
              <a:defRPr sz="2394"/>
            </a:lvl3pPr>
            <a:lvl4pPr marL="1368195" indent="0">
              <a:buNone/>
              <a:defRPr sz="1995"/>
            </a:lvl4pPr>
            <a:lvl5pPr marL="1824261" indent="0">
              <a:buNone/>
              <a:defRPr sz="1995"/>
            </a:lvl5pPr>
            <a:lvl6pPr marL="2280327" indent="0">
              <a:buNone/>
              <a:defRPr sz="1995"/>
            </a:lvl6pPr>
            <a:lvl7pPr marL="2736392" indent="0">
              <a:buNone/>
              <a:defRPr sz="1995"/>
            </a:lvl7pPr>
            <a:lvl8pPr marL="3192458" indent="0">
              <a:buNone/>
              <a:defRPr sz="1995"/>
            </a:lvl8pPr>
            <a:lvl9pPr marL="3648523" indent="0">
              <a:buNone/>
              <a:defRPr sz="1995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65" indent="0">
              <a:buNone/>
              <a:defRPr sz="1397"/>
            </a:lvl2pPr>
            <a:lvl3pPr marL="912131" indent="0">
              <a:buNone/>
              <a:defRPr sz="1197"/>
            </a:lvl3pPr>
            <a:lvl4pPr marL="1368195" indent="0">
              <a:buNone/>
              <a:defRPr sz="998"/>
            </a:lvl4pPr>
            <a:lvl5pPr marL="1824261" indent="0">
              <a:buNone/>
              <a:defRPr sz="998"/>
            </a:lvl5pPr>
            <a:lvl6pPr marL="2280327" indent="0">
              <a:buNone/>
              <a:defRPr sz="998"/>
            </a:lvl6pPr>
            <a:lvl7pPr marL="2736392" indent="0">
              <a:buNone/>
              <a:defRPr sz="998"/>
            </a:lvl7pPr>
            <a:lvl8pPr marL="3192458" indent="0">
              <a:buNone/>
              <a:defRPr sz="998"/>
            </a:lvl8pPr>
            <a:lvl9pPr marL="3648523" indent="0">
              <a:buNone/>
              <a:defRPr sz="998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15EE-87A6-40FC-AC73-0C89631269B0}" type="datetimeFigureOut">
              <a:rPr lang="da-DK" smtClean="0"/>
              <a:t>07-01-2026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83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2815EE-87A6-40FC-AC73-0C89631269B0}" type="datetimeFigureOut">
              <a:rPr lang="da-DK" smtClean="0"/>
              <a:t>07-01-2026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587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2131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33" indent="-228033" algn="l" defTabSz="912131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98" indent="-228033" algn="l" defTabSz="91213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64" indent="-228033" algn="l" defTabSz="91213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29" indent="-228033" algn="l" defTabSz="91213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94" indent="-228033" algn="l" defTabSz="91213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59" indent="-228033" algn="l" defTabSz="91213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425" indent="-228033" algn="l" defTabSz="91213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90" indent="-228033" algn="l" defTabSz="91213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556" indent="-228033" algn="l" defTabSz="91213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65" algn="l" defTabSz="9121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31" algn="l" defTabSz="9121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95" algn="l" defTabSz="9121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61" algn="l" defTabSz="9121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327" algn="l" defTabSz="9121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92" algn="l" defTabSz="9121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458" algn="l" defTabSz="9121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523" algn="l" defTabSz="9121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10.jpeg"/><Relationship Id="rId5" Type="http://schemas.openxmlformats.org/officeDocument/2006/relationships/image" Target="../media/image2.png"/><Relationship Id="rId15" Type="http://schemas.openxmlformats.org/officeDocument/2006/relationships/image" Target="../media/image14.jpeg"/><Relationship Id="rId10" Type="http://schemas.openxmlformats.org/officeDocument/2006/relationships/image" Target="../media/image9.jpg"/><Relationship Id="rId4" Type="http://schemas.openxmlformats.org/officeDocument/2006/relationships/image" Target="../media/image1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7.jpeg"/><Relationship Id="rId4" Type="http://schemas.openxmlformats.org/officeDocument/2006/relationships/image" Target="../media/image1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4.emf"/><Relationship Id="rId18" Type="http://schemas.openxmlformats.org/officeDocument/2006/relationships/oleObject" Target="../embeddings/oleObject7.bin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28.emf"/><Relationship Id="rId7" Type="http://schemas.openxmlformats.org/officeDocument/2006/relationships/image" Target="../media/image4.png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26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11" Type="http://schemas.openxmlformats.org/officeDocument/2006/relationships/image" Target="../media/image23.emf"/><Relationship Id="rId5" Type="http://schemas.openxmlformats.org/officeDocument/2006/relationships/image" Target="../media/image2.png"/><Relationship Id="rId15" Type="http://schemas.openxmlformats.org/officeDocument/2006/relationships/image" Target="../media/image25.e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27.emf"/><Relationship Id="rId4" Type="http://schemas.openxmlformats.org/officeDocument/2006/relationships/image" Target="../media/image1.png"/><Relationship Id="rId9" Type="http://schemas.openxmlformats.org/officeDocument/2006/relationships/image" Target="../media/image22.emf"/><Relationship Id="rId1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6">
                <a:lumMod val="20000"/>
                <a:lumOff val="80000"/>
              </a:schemeClr>
            </a:gs>
            <a:gs pos="0">
              <a:srgbClr val="F7FDF5"/>
            </a:gs>
            <a:gs pos="68000">
              <a:schemeClr val="accent6">
                <a:lumMod val="20000"/>
                <a:lumOff val="80000"/>
              </a:schemeClr>
            </a:gs>
            <a:gs pos="100000">
              <a:srgbClr val="F7FDF5"/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E2EFE-47FD-30B9-0AF1-2C9D2EFB9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felt 21">
            <a:extLst>
              <a:ext uri="{FF2B5EF4-FFF2-40B4-BE49-F238E27FC236}">
                <a16:creationId xmlns:a16="http://schemas.microsoft.com/office/drawing/2014/main" id="{931220D0-289D-61D1-5225-02B58BEBA09A}"/>
              </a:ext>
            </a:extLst>
          </p:cNvPr>
          <p:cNvSpPr txBox="1"/>
          <p:nvPr/>
        </p:nvSpPr>
        <p:spPr>
          <a:xfrm>
            <a:off x="1984969" y="1215321"/>
            <a:ext cx="85529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563"/>
            <a:r>
              <a:rPr lang="da-DK" sz="5400" b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Makromolekylers opbygning</a:t>
            </a:r>
          </a:p>
          <a:p>
            <a:pPr algn="ctr"/>
            <a:r>
              <a:rPr lang="da-DK" sz="48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Monomerer og polymerer</a:t>
            </a:r>
          </a:p>
          <a:p>
            <a:pPr algn="ctr"/>
            <a:r>
              <a:rPr lang="da-DK" sz="48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Eksempler på makromolekyler</a:t>
            </a:r>
          </a:p>
          <a:p>
            <a:pPr algn="ctr" defTabSz="103563"/>
            <a:endParaRPr lang="en-US" sz="4800" b="1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pic>
        <p:nvPicPr>
          <p:cNvPr id="2" name="Billede 1" descr="Et billede, der indeholder tekst, Font/skrifttype, skærmbillede, logo&#10;&#10;Indhold genereret af kunstig intelligens kan være forkert.">
            <a:extLst>
              <a:ext uri="{FF2B5EF4-FFF2-40B4-BE49-F238E27FC236}">
                <a16:creationId xmlns:a16="http://schemas.microsoft.com/office/drawing/2014/main" id="{35281DFC-CBF7-AD14-93B1-088CE29FE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77" y="6340639"/>
            <a:ext cx="1201815" cy="447632"/>
          </a:xfrm>
          <a:prstGeom prst="rect">
            <a:avLst/>
          </a:prstGeom>
        </p:spPr>
      </p:pic>
      <p:pic>
        <p:nvPicPr>
          <p:cNvPr id="30" name="Billede 3" descr="Et billede, der indeholder lighter, design&#10;&#10;Automatisk genereret beskrivelse med mellem tillid">
            <a:extLst>
              <a:ext uri="{FF2B5EF4-FFF2-40B4-BE49-F238E27FC236}">
                <a16:creationId xmlns:a16="http://schemas.microsoft.com/office/drawing/2014/main" id="{66FD4863-6EF9-4B81-A885-5A323C0EA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" y="77467"/>
            <a:ext cx="1291616" cy="740873"/>
          </a:xfrm>
          <a:prstGeom prst="rect">
            <a:avLst/>
          </a:prstGeom>
        </p:spPr>
      </p:pic>
      <p:sp>
        <p:nvSpPr>
          <p:cNvPr id="38" name="Rektangel 13">
            <a:extLst>
              <a:ext uri="{FF2B5EF4-FFF2-40B4-BE49-F238E27FC236}">
                <a16:creationId xmlns:a16="http://schemas.microsoft.com/office/drawing/2014/main" id="{DE2C7182-3B10-4F6F-9ED1-BFF9BE24E507}"/>
              </a:ext>
            </a:extLst>
          </p:cNvPr>
          <p:cNvSpPr/>
          <p:nvPr/>
        </p:nvSpPr>
        <p:spPr>
          <a:xfrm>
            <a:off x="10716353" y="166278"/>
            <a:ext cx="853483" cy="299145"/>
          </a:xfrm>
          <a:prstGeom prst="rect">
            <a:avLst/>
          </a:prstGeom>
          <a:noFill/>
        </p:spPr>
        <p:txBody>
          <a:bodyPr wrap="square" lIns="20662" tIns="10331" rIns="20662" bIns="1033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Be a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chemist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,</a:t>
            </a:r>
          </a:p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save the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world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!</a:t>
            </a:r>
          </a:p>
        </p:txBody>
      </p:sp>
      <p:pic>
        <p:nvPicPr>
          <p:cNvPr id="39" name="Picture 21">
            <a:extLst>
              <a:ext uri="{FF2B5EF4-FFF2-40B4-BE49-F238E27FC236}">
                <a16:creationId xmlns:a16="http://schemas.microsoft.com/office/drawing/2014/main" id="{0E15ECD2-8507-4C28-AFE8-BC7558029F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b="2267"/>
          <a:stretch/>
        </p:blipFill>
        <p:spPr>
          <a:xfrm>
            <a:off x="11593172" y="73599"/>
            <a:ext cx="516650" cy="544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09531A-2EE1-49AA-9BE3-6D2F273C6F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70" t="1319" r="8747" b="3181"/>
          <a:stretch/>
        </p:blipFill>
        <p:spPr>
          <a:xfrm>
            <a:off x="11779979" y="260741"/>
            <a:ext cx="152647" cy="150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3168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"/>
    </mc:Choice>
    <mc:Fallback xmlns="">
      <p:transition spd="slow" advTm="500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6">
                <a:lumMod val="20000"/>
                <a:lumOff val="80000"/>
              </a:schemeClr>
            </a:gs>
            <a:gs pos="0">
              <a:srgbClr val="F7FDF5"/>
            </a:gs>
            <a:gs pos="68000">
              <a:schemeClr val="accent6">
                <a:lumMod val="20000"/>
                <a:lumOff val="80000"/>
              </a:schemeClr>
            </a:gs>
            <a:gs pos="100000">
              <a:srgbClr val="F7FDF5"/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E2EFE-47FD-30B9-0AF1-2C9D2EFB9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felt 21">
            <a:extLst>
              <a:ext uri="{FF2B5EF4-FFF2-40B4-BE49-F238E27FC236}">
                <a16:creationId xmlns:a16="http://schemas.microsoft.com/office/drawing/2014/main" id="{931220D0-289D-61D1-5225-02B58BEBA09A}"/>
              </a:ext>
            </a:extLst>
          </p:cNvPr>
          <p:cNvSpPr txBox="1"/>
          <p:nvPr/>
        </p:nvSpPr>
        <p:spPr>
          <a:xfrm>
            <a:off x="1410601" y="234014"/>
            <a:ext cx="9282416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563"/>
            <a:r>
              <a:rPr lang="da-DK" sz="48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Hvad har du og plastik til fælles? </a:t>
            </a:r>
          </a:p>
          <a:p>
            <a:pPr algn="ctr" defTabSz="103563"/>
            <a:endParaRPr lang="en-US" sz="1720" b="1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pic>
        <p:nvPicPr>
          <p:cNvPr id="2" name="Billede 1" descr="Et billede, der indeholder tekst, Font/skrifttype, skærmbillede, logo&#10;&#10;Indhold genereret af kunstig intelligens kan være forkert.">
            <a:extLst>
              <a:ext uri="{FF2B5EF4-FFF2-40B4-BE49-F238E27FC236}">
                <a16:creationId xmlns:a16="http://schemas.microsoft.com/office/drawing/2014/main" id="{35281DFC-CBF7-AD14-93B1-088CE29FE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77" y="6340639"/>
            <a:ext cx="1201815" cy="447632"/>
          </a:xfrm>
          <a:prstGeom prst="rect">
            <a:avLst/>
          </a:prstGeom>
        </p:spPr>
      </p:pic>
      <p:pic>
        <p:nvPicPr>
          <p:cNvPr id="30" name="Billede 3" descr="Et billede, der indeholder lighter, design&#10;&#10;Automatisk genereret beskrivelse med mellem tillid">
            <a:extLst>
              <a:ext uri="{FF2B5EF4-FFF2-40B4-BE49-F238E27FC236}">
                <a16:creationId xmlns:a16="http://schemas.microsoft.com/office/drawing/2014/main" id="{66FD4863-6EF9-4B81-A885-5A323C0EA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" y="77467"/>
            <a:ext cx="1291616" cy="740873"/>
          </a:xfrm>
          <a:prstGeom prst="rect">
            <a:avLst/>
          </a:prstGeom>
        </p:spPr>
      </p:pic>
      <p:sp>
        <p:nvSpPr>
          <p:cNvPr id="38" name="Rektangel 13">
            <a:extLst>
              <a:ext uri="{FF2B5EF4-FFF2-40B4-BE49-F238E27FC236}">
                <a16:creationId xmlns:a16="http://schemas.microsoft.com/office/drawing/2014/main" id="{DE2C7182-3B10-4F6F-9ED1-BFF9BE24E507}"/>
              </a:ext>
            </a:extLst>
          </p:cNvPr>
          <p:cNvSpPr/>
          <p:nvPr/>
        </p:nvSpPr>
        <p:spPr>
          <a:xfrm>
            <a:off x="10716353" y="166278"/>
            <a:ext cx="853483" cy="299145"/>
          </a:xfrm>
          <a:prstGeom prst="rect">
            <a:avLst/>
          </a:prstGeom>
          <a:noFill/>
        </p:spPr>
        <p:txBody>
          <a:bodyPr wrap="square" lIns="20662" tIns="10331" rIns="20662" bIns="1033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Be a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chemist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,</a:t>
            </a:r>
          </a:p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save the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world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!</a:t>
            </a:r>
          </a:p>
        </p:txBody>
      </p:sp>
      <p:pic>
        <p:nvPicPr>
          <p:cNvPr id="39" name="Picture 21">
            <a:extLst>
              <a:ext uri="{FF2B5EF4-FFF2-40B4-BE49-F238E27FC236}">
                <a16:creationId xmlns:a16="http://schemas.microsoft.com/office/drawing/2014/main" id="{0E15ECD2-8507-4C28-AFE8-BC7558029F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b="2267"/>
          <a:stretch/>
        </p:blipFill>
        <p:spPr>
          <a:xfrm>
            <a:off x="11593172" y="73599"/>
            <a:ext cx="516650" cy="544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09531A-2EE1-49AA-9BE3-6D2F273C6F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0" t="1319" r="8747" b="3181"/>
          <a:stretch/>
        </p:blipFill>
        <p:spPr>
          <a:xfrm>
            <a:off x="11779979" y="260741"/>
            <a:ext cx="152647" cy="150541"/>
          </a:xfrm>
          <a:prstGeom prst="ellipse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14C25A78-F29C-46B9-9AE1-211D74EC44FA}"/>
              </a:ext>
            </a:extLst>
          </p:cNvPr>
          <p:cNvSpPr txBox="1"/>
          <p:nvPr/>
        </p:nvSpPr>
        <p:spPr>
          <a:xfrm>
            <a:off x="1706539" y="5306901"/>
            <a:ext cx="82407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Både du og plastik er opbygget af makromolekyler!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Alle levende organismer er opbygget af makromolekyler. </a:t>
            </a:r>
          </a:p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99050F2-6005-4FED-80D4-3400A76737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26" y="1040043"/>
            <a:ext cx="6162709" cy="411020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4CDE1C78-C1D4-4564-A84D-876D376BAD0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7" t="22955" r="13125" b="14998"/>
          <a:stretch/>
        </p:blipFill>
        <p:spPr>
          <a:xfrm>
            <a:off x="7162355" y="1910581"/>
            <a:ext cx="4170219" cy="2369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222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6">
                <a:lumMod val="20000"/>
                <a:lumOff val="80000"/>
              </a:schemeClr>
            </a:gs>
            <a:gs pos="0">
              <a:srgbClr val="F7FDF5"/>
            </a:gs>
            <a:gs pos="68000">
              <a:schemeClr val="accent6">
                <a:lumMod val="20000"/>
                <a:lumOff val="80000"/>
              </a:schemeClr>
            </a:gs>
            <a:gs pos="100000">
              <a:srgbClr val="F7FDF5"/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E2EFE-47FD-30B9-0AF1-2C9D2EFB9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felt 21">
            <a:extLst>
              <a:ext uri="{FF2B5EF4-FFF2-40B4-BE49-F238E27FC236}">
                <a16:creationId xmlns:a16="http://schemas.microsoft.com/office/drawing/2014/main" id="{931220D0-289D-61D1-5225-02B58BEBA09A}"/>
              </a:ext>
            </a:extLst>
          </p:cNvPr>
          <p:cNvSpPr txBox="1"/>
          <p:nvPr/>
        </p:nvSpPr>
        <p:spPr>
          <a:xfrm>
            <a:off x="1410601" y="234014"/>
            <a:ext cx="9452676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563"/>
            <a:r>
              <a:rPr lang="da-DK" sz="48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Hvilke molekyler er makromolekyler? </a:t>
            </a:r>
          </a:p>
          <a:p>
            <a:pPr algn="ctr" defTabSz="103563"/>
            <a:endParaRPr lang="en-US" sz="1720" b="1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pic>
        <p:nvPicPr>
          <p:cNvPr id="2" name="Billede 1" descr="Et billede, der indeholder tekst, Font/skrifttype, skærmbillede, logo&#10;&#10;Indhold genereret af kunstig intelligens kan være forkert.">
            <a:extLst>
              <a:ext uri="{FF2B5EF4-FFF2-40B4-BE49-F238E27FC236}">
                <a16:creationId xmlns:a16="http://schemas.microsoft.com/office/drawing/2014/main" id="{35281DFC-CBF7-AD14-93B1-088CE29FE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77" y="6340639"/>
            <a:ext cx="1201815" cy="447632"/>
          </a:xfrm>
          <a:prstGeom prst="rect">
            <a:avLst/>
          </a:prstGeom>
        </p:spPr>
      </p:pic>
      <p:pic>
        <p:nvPicPr>
          <p:cNvPr id="30" name="Billede 3" descr="Et billede, der indeholder lighter, design&#10;&#10;Automatisk genereret beskrivelse med mellem tillid">
            <a:extLst>
              <a:ext uri="{FF2B5EF4-FFF2-40B4-BE49-F238E27FC236}">
                <a16:creationId xmlns:a16="http://schemas.microsoft.com/office/drawing/2014/main" id="{66FD4863-6EF9-4B81-A885-5A323C0EA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" y="77467"/>
            <a:ext cx="1291616" cy="740873"/>
          </a:xfrm>
          <a:prstGeom prst="rect">
            <a:avLst/>
          </a:prstGeom>
        </p:spPr>
      </p:pic>
      <p:sp>
        <p:nvSpPr>
          <p:cNvPr id="38" name="Rektangel 13">
            <a:extLst>
              <a:ext uri="{FF2B5EF4-FFF2-40B4-BE49-F238E27FC236}">
                <a16:creationId xmlns:a16="http://schemas.microsoft.com/office/drawing/2014/main" id="{DE2C7182-3B10-4F6F-9ED1-BFF9BE24E507}"/>
              </a:ext>
            </a:extLst>
          </p:cNvPr>
          <p:cNvSpPr/>
          <p:nvPr/>
        </p:nvSpPr>
        <p:spPr>
          <a:xfrm>
            <a:off x="10716353" y="166278"/>
            <a:ext cx="853483" cy="299145"/>
          </a:xfrm>
          <a:prstGeom prst="rect">
            <a:avLst/>
          </a:prstGeom>
          <a:noFill/>
        </p:spPr>
        <p:txBody>
          <a:bodyPr wrap="square" lIns="20662" tIns="10331" rIns="20662" bIns="1033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Be a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chemist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,</a:t>
            </a:r>
          </a:p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save the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world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!</a:t>
            </a:r>
          </a:p>
        </p:txBody>
      </p:sp>
      <p:pic>
        <p:nvPicPr>
          <p:cNvPr id="39" name="Picture 21">
            <a:extLst>
              <a:ext uri="{FF2B5EF4-FFF2-40B4-BE49-F238E27FC236}">
                <a16:creationId xmlns:a16="http://schemas.microsoft.com/office/drawing/2014/main" id="{0E15ECD2-8507-4C28-AFE8-BC7558029F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b="2267"/>
          <a:stretch/>
        </p:blipFill>
        <p:spPr>
          <a:xfrm>
            <a:off x="11593172" y="73599"/>
            <a:ext cx="516650" cy="544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09531A-2EE1-49AA-9BE3-6D2F273C6F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0" t="1319" r="8747" b="3181"/>
          <a:stretch/>
        </p:blipFill>
        <p:spPr>
          <a:xfrm>
            <a:off x="11779979" y="260741"/>
            <a:ext cx="152647" cy="150541"/>
          </a:xfrm>
          <a:prstGeom prst="ellipse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14C25A78-F29C-46B9-9AE1-211D74EC44FA}"/>
              </a:ext>
            </a:extLst>
          </p:cNvPr>
          <p:cNvSpPr txBox="1"/>
          <p:nvPr/>
        </p:nvSpPr>
        <p:spPr>
          <a:xfrm>
            <a:off x="297365" y="1699982"/>
            <a:ext cx="111626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a-DK"/>
            </a:defPPr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defRPr>
            </a:lvl1pPr>
          </a:lstStyle>
          <a:p>
            <a:r>
              <a:rPr lang="da-DK"/>
              <a:t>Makromolekyler kan også være syntetiske molekyler som fx</a:t>
            </a:r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r>
              <a:rPr lang="da-DK"/>
              <a:t>Makro betyder stor. Makromolekylers størrelse kan opgøres på forskellig vis, fx længde eller molekylevægt. Generelt er makromolekylers meget stor og langt over 5.000 g/mol (op til 1 mio. g/mol) Størrelsen vender vi tilbage til.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8FAD2BD3-476E-4D0C-994C-1E4F8D11881C}"/>
              </a:ext>
            </a:extLst>
          </p:cNvPr>
          <p:cNvSpPr txBox="1"/>
          <p:nvPr/>
        </p:nvSpPr>
        <p:spPr>
          <a:xfrm>
            <a:off x="297365" y="974887"/>
            <a:ext cx="11482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Makromolekyler er meget store organiske eller uorganiske molekyler. De kan være naturlige molekyler, som fx proteiner, stivelse og DNA</a:t>
            </a:r>
            <a:r>
              <a:rPr lang="da-DK">
                <a:solidFill>
                  <a:srgbClr val="4EA72E">
                    <a:lumMod val="75000"/>
                  </a:srgbClr>
                </a:solidFill>
              </a:rPr>
              <a:t> </a:t>
            </a:r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10CF85B-94A1-424A-A7FF-03A2DF5597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5" t="10934" r="15297" b="5690"/>
          <a:stretch/>
        </p:blipFill>
        <p:spPr>
          <a:xfrm>
            <a:off x="771092" y="3797573"/>
            <a:ext cx="2160000" cy="168252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1C05B58-9FF7-49D9-A792-D9410E489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797" y="2636491"/>
            <a:ext cx="2160000" cy="105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6153A91C-A848-4DF9-A8A6-F3488B12C9AD}"/>
              </a:ext>
            </a:extLst>
          </p:cNvPr>
          <p:cNvSpPr txBox="1"/>
          <p:nvPr/>
        </p:nvSpPr>
        <p:spPr>
          <a:xfrm>
            <a:off x="714010" y="2162167"/>
            <a:ext cx="1773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rgbClr val="4EA72E">
                    <a:lumMod val="75000"/>
                  </a:srgbClr>
                </a:solidFill>
              </a:rPr>
              <a:t>Proteiner                        </a:t>
            </a:r>
            <a:endParaRPr lang="da-DK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51B8D86-8413-4025-A6F4-AEC37D62F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1705" y="2636491"/>
            <a:ext cx="1685490" cy="105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D921178F-07B3-443F-A6E2-16A76B98A38C}"/>
              </a:ext>
            </a:extLst>
          </p:cNvPr>
          <p:cNvSpPr txBox="1"/>
          <p:nvPr/>
        </p:nvSpPr>
        <p:spPr>
          <a:xfrm>
            <a:off x="4018576" y="2248367"/>
            <a:ext cx="1773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rgbClr val="4EA72E">
                    <a:lumMod val="75000"/>
                  </a:srgbClr>
                </a:solidFill>
              </a:rPr>
              <a:t>Stivelse                        </a:t>
            </a:r>
            <a:endParaRPr lang="da-DK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2FFCD6EA-976D-4AE7-BC57-E00B43B00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4"/>
          <a:stretch/>
        </p:blipFill>
        <p:spPr bwMode="auto">
          <a:xfrm>
            <a:off x="4081705" y="3881761"/>
            <a:ext cx="1695641" cy="88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3B81FEE-2F32-4DB4-891C-A54484A03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69"/>
          <a:stretch/>
        </p:blipFill>
        <p:spPr bwMode="auto">
          <a:xfrm>
            <a:off x="7347174" y="3917446"/>
            <a:ext cx="918718" cy="168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3246D651-C01B-43DD-A5B8-1ADA12424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104" y="2596155"/>
            <a:ext cx="1586541" cy="105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felt 22">
            <a:extLst>
              <a:ext uri="{FF2B5EF4-FFF2-40B4-BE49-F238E27FC236}">
                <a16:creationId xmlns:a16="http://schemas.microsoft.com/office/drawing/2014/main" id="{6CE7FD6E-329E-4557-8F1F-F2FC35FD1E86}"/>
              </a:ext>
            </a:extLst>
          </p:cNvPr>
          <p:cNvSpPr txBox="1"/>
          <p:nvPr/>
        </p:nvSpPr>
        <p:spPr>
          <a:xfrm>
            <a:off x="9861797" y="2254379"/>
            <a:ext cx="1773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rgbClr val="4EA72E">
                    <a:lumMod val="75000"/>
                  </a:srgbClr>
                </a:solidFill>
              </a:rPr>
              <a:t>Plast        </a:t>
            </a:r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596644C-581F-4397-AE20-2762028F19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280" y="2658833"/>
            <a:ext cx="1582777" cy="1056372"/>
          </a:xfrm>
          <a:prstGeom prst="rect">
            <a:avLst/>
          </a:prstGeom>
        </p:spPr>
      </p:pic>
      <p:sp>
        <p:nvSpPr>
          <p:cNvPr id="26" name="Tekstfelt 25">
            <a:extLst>
              <a:ext uri="{FF2B5EF4-FFF2-40B4-BE49-F238E27FC236}">
                <a16:creationId xmlns:a16="http://schemas.microsoft.com/office/drawing/2014/main" id="{8216678E-E394-46F0-8774-816500883408}"/>
              </a:ext>
            </a:extLst>
          </p:cNvPr>
          <p:cNvSpPr txBox="1"/>
          <p:nvPr/>
        </p:nvSpPr>
        <p:spPr>
          <a:xfrm>
            <a:off x="6930104" y="2254379"/>
            <a:ext cx="1773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rgbClr val="4EA72E">
                    <a:lumMod val="75000"/>
                  </a:srgbClr>
                </a:solidFill>
              </a:rPr>
              <a:t>DNA        </a:t>
            </a:r>
            <a:endParaRPr lang="da-DK"/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C24BFCD4-8135-4D1D-B612-E2D1C255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85772" y="3875891"/>
            <a:ext cx="1584558" cy="105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91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/>
      <p:bldP spid="12" grpId="0"/>
      <p:bldP spid="6" grpId="0"/>
      <p:bldP spid="18" grpId="0"/>
      <p:bldP spid="23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6">
                <a:lumMod val="20000"/>
                <a:lumOff val="80000"/>
              </a:schemeClr>
            </a:gs>
            <a:gs pos="0">
              <a:srgbClr val="F7FDF5"/>
            </a:gs>
            <a:gs pos="68000">
              <a:schemeClr val="accent6">
                <a:lumMod val="20000"/>
                <a:lumOff val="80000"/>
              </a:schemeClr>
            </a:gs>
            <a:gs pos="100000">
              <a:srgbClr val="F7FDF5"/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E2EFE-47FD-30B9-0AF1-2C9D2EFB9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ekst, Font/skrifttype, skærmbillede, logo&#10;&#10;Indhold genereret af kunstig intelligens kan være forkert.">
            <a:extLst>
              <a:ext uri="{FF2B5EF4-FFF2-40B4-BE49-F238E27FC236}">
                <a16:creationId xmlns:a16="http://schemas.microsoft.com/office/drawing/2014/main" id="{35281DFC-CBF7-AD14-93B1-088CE29FE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77" y="6340639"/>
            <a:ext cx="1201815" cy="447632"/>
          </a:xfrm>
          <a:prstGeom prst="rect">
            <a:avLst/>
          </a:prstGeom>
        </p:spPr>
      </p:pic>
      <p:pic>
        <p:nvPicPr>
          <p:cNvPr id="30" name="Billede 3" descr="Et billede, der indeholder lighter, design&#10;&#10;Automatisk genereret beskrivelse med mellem tillid">
            <a:extLst>
              <a:ext uri="{FF2B5EF4-FFF2-40B4-BE49-F238E27FC236}">
                <a16:creationId xmlns:a16="http://schemas.microsoft.com/office/drawing/2014/main" id="{66FD4863-6EF9-4B81-A885-5A323C0EA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" y="77467"/>
            <a:ext cx="1291616" cy="740873"/>
          </a:xfrm>
          <a:prstGeom prst="rect">
            <a:avLst/>
          </a:prstGeom>
        </p:spPr>
      </p:pic>
      <p:sp>
        <p:nvSpPr>
          <p:cNvPr id="38" name="Rektangel 13">
            <a:extLst>
              <a:ext uri="{FF2B5EF4-FFF2-40B4-BE49-F238E27FC236}">
                <a16:creationId xmlns:a16="http://schemas.microsoft.com/office/drawing/2014/main" id="{DE2C7182-3B10-4F6F-9ED1-BFF9BE24E507}"/>
              </a:ext>
            </a:extLst>
          </p:cNvPr>
          <p:cNvSpPr/>
          <p:nvPr/>
        </p:nvSpPr>
        <p:spPr>
          <a:xfrm>
            <a:off x="10716353" y="166278"/>
            <a:ext cx="853483" cy="299145"/>
          </a:xfrm>
          <a:prstGeom prst="rect">
            <a:avLst/>
          </a:prstGeom>
          <a:noFill/>
        </p:spPr>
        <p:txBody>
          <a:bodyPr wrap="square" lIns="20662" tIns="10331" rIns="20662" bIns="1033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Be a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chemist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,</a:t>
            </a:r>
          </a:p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save the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world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!</a:t>
            </a:r>
          </a:p>
        </p:txBody>
      </p:sp>
      <p:pic>
        <p:nvPicPr>
          <p:cNvPr id="39" name="Picture 21">
            <a:extLst>
              <a:ext uri="{FF2B5EF4-FFF2-40B4-BE49-F238E27FC236}">
                <a16:creationId xmlns:a16="http://schemas.microsoft.com/office/drawing/2014/main" id="{0E15ECD2-8507-4C28-AFE8-BC7558029F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b="2267"/>
          <a:stretch/>
        </p:blipFill>
        <p:spPr>
          <a:xfrm>
            <a:off x="11593172" y="73599"/>
            <a:ext cx="516650" cy="544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09531A-2EE1-49AA-9BE3-6D2F273C6F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0" t="1319" r="8747" b="3181"/>
          <a:stretch/>
        </p:blipFill>
        <p:spPr>
          <a:xfrm>
            <a:off x="11779979" y="260741"/>
            <a:ext cx="152647" cy="150541"/>
          </a:xfrm>
          <a:prstGeom prst="ellipse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DA1438F0-80FA-4AE0-B804-06E1128C9F13}"/>
              </a:ext>
            </a:extLst>
          </p:cNvPr>
          <p:cNvSpPr txBox="1"/>
          <p:nvPr/>
        </p:nvSpPr>
        <p:spPr>
          <a:xfrm>
            <a:off x="297365" y="974887"/>
            <a:ext cx="114826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Fælles for </a:t>
            </a:r>
            <a:r>
              <a:rPr lang="da-DK" sz="2400" i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de syntetiske 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og </a:t>
            </a:r>
            <a:r>
              <a:rPr lang="da-DK" sz="2400" i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de naturlige 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makromolekyler</a:t>
            </a:r>
            <a:r>
              <a:rPr lang="da-DK" sz="2400" i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 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er, at de typisk er opbygget af mindre enheder, monomerer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</a:rPr>
              <a:t>. Mono betyder en .</a:t>
            </a:r>
            <a:endParaRPr lang="da-DK" sz="240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Tænk på monomeren som en legoklods, der kan bygges sammen med andre legoklodser til en kæmpe legomodel - en polymer. Poly betyder mange.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Legomodellen (polymeren) kan bestå af ens eller forskellige legoklodser (monomerer). </a:t>
            </a:r>
          </a:p>
          <a:p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Er polymerer og makromolekyler same same?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Nej. Ikke helt.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Polymerer indikerer, at molekyler er sammensat af mindre enheder, mens makromolekyler siger noget om størrelsen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9814DD06-18D3-4948-8957-28DA3E1A4682}"/>
              </a:ext>
            </a:extLst>
          </p:cNvPr>
          <p:cNvSpPr txBox="1"/>
          <p:nvPr/>
        </p:nvSpPr>
        <p:spPr>
          <a:xfrm>
            <a:off x="1410601" y="234014"/>
            <a:ext cx="9282416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563"/>
            <a:r>
              <a:rPr lang="da-DK" sz="48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Så hvad er monomerer? </a:t>
            </a:r>
          </a:p>
          <a:p>
            <a:pPr algn="ctr" defTabSz="103563"/>
            <a:endParaRPr lang="en-US" sz="1720" b="1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BFBC5A58-76CF-477C-91B8-E47614020EFC}"/>
              </a:ext>
            </a:extLst>
          </p:cNvPr>
          <p:cNvGrpSpPr/>
          <p:nvPr/>
        </p:nvGrpSpPr>
        <p:grpSpPr>
          <a:xfrm>
            <a:off x="830228" y="4391206"/>
            <a:ext cx="3664319" cy="2442879"/>
            <a:chOff x="830228" y="4391206"/>
            <a:chExt cx="3664319" cy="244287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EBA68E9A-4F5A-49EF-B418-B092EDB18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30228" y="4391206"/>
              <a:ext cx="3664319" cy="2442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kstfelt 2">
              <a:extLst>
                <a:ext uri="{FF2B5EF4-FFF2-40B4-BE49-F238E27FC236}">
                  <a16:creationId xmlns:a16="http://schemas.microsoft.com/office/drawing/2014/main" id="{CC0EF84C-CAA0-4171-A3A9-3811334474B4}"/>
                </a:ext>
              </a:extLst>
            </p:cNvPr>
            <p:cNvSpPr txBox="1"/>
            <p:nvPr/>
          </p:nvSpPr>
          <p:spPr>
            <a:xfrm>
              <a:off x="2613804" y="4391207"/>
              <a:ext cx="1388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/>
                <a:t>Monomerer</a:t>
              </a:r>
            </a:p>
          </p:txBody>
        </p:sp>
      </p:grpSp>
      <p:grpSp>
        <p:nvGrpSpPr>
          <p:cNvPr id="5" name="Gruppe 4">
            <a:extLst>
              <a:ext uri="{FF2B5EF4-FFF2-40B4-BE49-F238E27FC236}">
                <a16:creationId xmlns:a16="http://schemas.microsoft.com/office/drawing/2014/main" id="{A851BA97-7151-4BDB-BE86-16E5E1CB80B7}"/>
              </a:ext>
            </a:extLst>
          </p:cNvPr>
          <p:cNvGrpSpPr/>
          <p:nvPr/>
        </p:nvGrpSpPr>
        <p:grpSpPr>
          <a:xfrm>
            <a:off x="6882591" y="4391206"/>
            <a:ext cx="2478368" cy="2478368"/>
            <a:chOff x="6882591" y="4391206"/>
            <a:chExt cx="2478368" cy="2478368"/>
          </a:xfrm>
        </p:grpSpPr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9941F59A-8EBE-45A1-8F9B-F2927C57F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591" y="4391206"/>
              <a:ext cx="2478368" cy="2478368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3170D2C2-E041-48A2-BE58-C1668FF20647}"/>
                </a:ext>
              </a:extLst>
            </p:cNvPr>
            <p:cNvSpPr txBox="1"/>
            <p:nvPr/>
          </p:nvSpPr>
          <p:spPr>
            <a:xfrm>
              <a:off x="7427349" y="4488312"/>
              <a:ext cx="1388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/>
                <a:t>En polymer</a:t>
              </a:r>
            </a:p>
          </p:txBody>
        </p:sp>
      </p:grpSp>
      <p:pic>
        <p:nvPicPr>
          <p:cNvPr id="16" name="Billede 15">
            <a:extLst>
              <a:ext uri="{FF2B5EF4-FFF2-40B4-BE49-F238E27FC236}">
                <a16:creationId xmlns:a16="http://schemas.microsoft.com/office/drawing/2014/main" id="{1E9571B8-7788-4782-835B-4E7DC350DD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916" y="3052378"/>
            <a:ext cx="2008242" cy="13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81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6">
                <a:lumMod val="20000"/>
                <a:lumOff val="80000"/>
              </a:schemeClr>
            </a:gs>
            <a:gs pos="0">
              <a:srgbClr val="F7FDF5"/>
            </a:gs>
            <a:gs pos="68000">
              <a:schemeClr val="accent6">
                <a:lumMod val="20000"/>
                <a:lumOff val="80000"/>
              </a:schemeClr>
            </a:gs>
            <a:gs pos="100000">
              <a:srgbClr val="F7FDF5"/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E2EFE-47FD-30B9-0AF1-2C9D2EFB9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ekst, Font/skrifttype, skærmbillede, logo&#10;&#10;Indhold genereret af kunstig intelligens kan være forkert.">
            <a:extLst>
              <a:ext uri="{FF2B5EF4-FFF2-40B4-BE49-F238E27FC236}">
                <a16:creationId xmlns:a16="http://schemas.microsoft.com/office/drawing/2014/main" id="{35281DFC-CBF7-AD14-93B1-088CE29FE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77" y="6340639"/>
            <a:ext cx="1201815" cy="447632"/>
          </a:xfrm>
          <a:prstGeom prst="rect">
            <a:avLst/>
          </a:prstGeom>
        </p:spPr>
      </p:pic>
      <p:pic>
        <p:nvPicPr>
          <p:cNvPr id="30" name="Billede 3" descr="Et billede, der indeholder lighter, design&#10;&#10;Automatisk genereret beskrivelse med mellem tillid">
            <a:extLst>
              <a:ext uri="{FF2B5EF4-FFF2-40B4-BE49-F238E27FC236}">
                <a16:creationId xmlns:a16="http://schemas.microsoft.com/office/drawing/2014/main" id="{66FD4863-6EF9-4B81-A885-5A323C0EA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" y="77467"/>
            <a:ext cx="1291616" cy="740873"/>
          </a:xfrm>
          <a:prstGeom prst="rect">
            <a:avLst/>
          </a:prstGeom>
        </p:spPr>
      </p:pic>
      <p:sp>
        <p:nvSpPr>
          <p:cNvPr id="38" name="Rektangel 13">
            <a:extLst>
              <a:ext uri="{FF2B5EF4-FFF2-40B4-BE49-F238E27FC236}">
                <a16:creationId xmlns:a16="http://schemas.microsoft.com/office/drawing/2014/main" id="{DE2C7182-3B10-4F6F-9ED1-BFF9BE24E507}"/>
              </a:ext>
            </a:extLst>
          </p:cNvPr>
          <p:cNvSpPr/>
          <p:nvPr/>
        </p:nvSpPr>
        <p:spPr>
          <a:xfrm>
            <a:off x="10716353" y="166278"/>
            <a:ext cx="853483" cy="299145"/>
          </a:xfrm>
          <a:prstGeom prst="rect">
            <a:avLst/>
          </a:prstGeom>
          <a:noFill/>
        </p:spPr>
        <p:txBody>
          <a:bodyPr wrap="square" lIns="20662" tIns="10331" rIns="20662" bIns="1033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Be a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chemist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,</a:t>
            </a:r>
          </a:p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save the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world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!</a:t>
            </a:r>
          </a:p>
        </p:txBody>
      </p:sp>
      <p:pic>
        <p:nvPicPr>
          <p:cNvPr id="39" name="Picture 21">
            <a:extLst>
              <a:ext uri="{FF2B5EF4-FFF2-40B4-BE49-F238E27FC236}">
                <a16:creationId xmlns:a16="http://schemas.microsoft.com/office/drawing/2014/main" id="{0E15ECD2-8507-4C28-AFE8-BC7558029F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b="2267"/>
          <a:stretch/>
        </p:blipFill>
        <p:spPr>
          <a:xfrm>
            <a:off x="11593172" y="73599"/>
            <a:ext cx="516650" cy="544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09531A-2EE1-49AA-9BE3-6D2F273C6F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70" t="1319" r="8747" b="3181"/>
          <a:stretch/>
        </p:blipFill>
        <p:spPr>
          <a:xfrm>
            <a:off x="11779979" y="260741"/>
            <a:ext cx="152647" cy="150541"/>
          </a:xfrm>
          <a:prstGeom prst="ellipse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DA1438F0-80FA-4AE0-B804-06E1128C9F13}"/>
              </a:ext>
            </a:extLst>
          </p:cNvPr>
          <p:cNvSpPr txBox="1"/>
          <p:nvPr/>
        </p:nvSpPr>
        <p:spPr>
          <a:xfrm>
            <a:off x="297365" y="974887"/>
            <a:ext cx="114826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Ligesom med legoklodser, gælder det også indenfor kemien og biologien at polymeren 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</a:rPr>
              <a:t>kan bestå af ens eller forskellige monomerer.</a:t>
            </a:r>
            <a:endParaRPr lang="da-DK" sz="240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Proteiner er biologiske makromolekyler og polymerer, og de består fx af op til 20 forskellige slags monomere, nemlig aminosyrer.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Plast er et syntetisk makromolekyle og en polymer.  Fx består plastypen PVC, som du kender fra vinyler (LP’er), af </a:t>
            </a:r>
            <a:r>
              <a:rPr lang="da-DK" sz="2400" u="sng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P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oly</a:t>
            </a:r>
            <a:r>
              <a:rPr lang="da-DK" sz="2400" u="sng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V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inyl</a:t>
            </a:r>
            <a:r>
              <a:rPr lang="da-DK" sz="2400" u="sng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hlorid.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Monomeren er vinylchlorid. Det ser vi nærmere på.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9814DD06-18D3-4948-8957-28DA3E1A4682}"/>
              </a:ext>
            </a:extLst>
          </p:cNvPr>
          <p:cNvSpPr txBox="1"/>
          <p:nvPr/>
        </p:nvSpPr>
        <p:spPr>
          <a:xfrm>
            <a:off x="1410601" y="234014"/>
            <a:ext cx="9282416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563"/>
            <a:r>
              <a:rPr lang="da-DK" sz="48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Proteiner og plast er polymerer </a:t>
            </a:r>
          </a:p>
          <a:p>
            <a:pPr algn="ctr" defTabSz="103563"/>
            <a:endParaRPr lang="en-US" sz="1720" b="1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2791A5-633B-46CD-B185-E2C80DFEE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793" y="3680858"/>
            <a:ext cx="3808607" cy="304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F3BD062-B931-475B-88F9-035C23667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828" y="3680858"/>
            <a:ext cx="2546483" cy="254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5216D47-B743-4A3B-AA08-1FBEA09FE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r="9452"/>
          <a:stretch/>
        </p:blipFill>
        <p:spPr bwMode="auto">
          <a:xfrm>
            <a:off x="8111091" y="3680858"/>
            <a:ext cx="3353093" cy="278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84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6">
                <a:lumMod val="20000"/>
                <a:lumOff val="80000"/>
              </a:schemeClr>
            </a:gs>
            <a:gs pos="0">
              <a:srgbClr val="F7FDF5"/>
            </a:gs>
            <a:gs pos="68000">
              <a:schemeClr val="accent6">
                <a:lumMod val="20000"/>
                <a:lumOff val="80000"/>
              </a:schemeClr>
            </a:gs>
            <a:gs pos="100000">
              <a:srgbClr val="F7FDF5"/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E2EFE-47FD-30B9-0AF1-2C9D2EFB9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ekst, Font/skrifttype, skærmbillede, logo&#10;&#10;Indhold genereret af kunstig intelligens kan være forkert.">
            <a:extLst>
              <a:ext uri="{FF2B5EF4-FFF2-40B4-BE49-F238E27FC236}">
                <a16:creationId xmlns:a16="http://schemas.microsoft.com/office/drawing/2014/main" id="{35281DFC-CBF7-AD14-93B1-088CE29FE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77" y="6340639"/>
            <a:ext cx="1201815" cy="447632"/>
          </a:xfrm>
          <a:prstGeom prst="rect">
            <a:avLst/>
          </a:prstGeom>
        </p:spPr>
      </p:pic>
      <p:pic>
        <p:nvPicPr>
          <p:cNvPr id="30" name="Billede 3" descr="Et billede, der indeholder lighter, design&#10;&#10;Automatisk genereret beskrivelse med mellem tillid">
            <a:extLst>
              <a:ext uri="{FF2B5EF4-FFF2-40B4-BE49-F238E27FC236}">
                <a16:creationId xmlns:a16="http://schemas.microsoft.com/office/drawing/2014/main" id="{66FD4863-6EF9-4B81-A885-5A323C0EA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" y="77467"/>
            <a:ext cx="1291616" cy="740873"/>
          </a:xfrm>
          <a:prstGeom prst="rect">
            <a:avLst/>
          </a:prstGeom>
        </p:spPr>
      </p:pic>
      <p:sp>
        <p:nvSpPr>
          <p:cNvPr id="38" name="Rektangel 13">
            <a:extLst>
              <a:ext uri="{FF2B5EF4-FFF2-40B4-BE49-F238E27FC236}">
                <a16:creationId xmlns:a16="http://schemas.microsoft.com/office/drawing/2014/main" id="{DE2C7182-3B10-4F6F-9ED1-BFF9BE24E507}"/>
              </a:ext>
            </a:extLst>
          </p:cNvPr>
          <p:cNvSpPr/>
          <p:nvPr/>
        </p:nvSpPr>
        <p:spPr>
          <a:xfrm>
            <a:off x="10716353" y="166278"/>
            <a:ext cx="853483" cy="299145"/>
          </a:xfrm>
          <a:prstGeom prst="rect">
            <a:avLst/>
          </a:prstGeom>
          <a:noFill/>
        </p:spPr>
        <p:txBody>
          <a:bodyPr wrap="square" lIns="20662" tIns="10331" rIns="20662" bIns="1033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Be a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chemist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,</a:t>
            </a:r>
          </a:p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save the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world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!</a:t>
            </a:r>
          </a:p>
        </p:txBody>
      </p:sp>
      <p:pic>
        <p:nvPicPr>
          <p:cNvPr id="39" name="Picture 21">
            <a:extLst>
              <a:ext uri="{FF2B5EF4-FFF2-40B4-BE49-F238E27FC236}">
                <a16:creationId xmlns:a16="http://schemas.microsoft.com/office/drawing/2014/main" id="{0E15ECD2-8507-4C28-AFE8-BC7558029F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b="2267"/>
          <a:stretch/>
        </p:blipFill>
        <p:spPr>
          <a:xfrm>
            <a:off x="11593172" y="73599"/>
            <a:ext cx="516650" cy="544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09531A-2EE1-49AA-9BE3-6D2F273C6F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0" t="1319" r="8747" b="3181"/>
          <a:stretch/>
        </p:blipFill>
        <p:spPr>
          <a:xfrm>
            <a:off x="11779979" y="260741"/>
            <a:ext cx="152647" cy="150541"/>
          </a:xfrm>
          <a:prstGeom prst="ellipse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DA1438F0-80FA-4AE0-B804-06E1128C9F13}"/>
              </a:ext>
            </a:extLst>
          </p:cNvPr>
          <p:cNvSpPr txBox="1"/>
          <p:nvPr/>
        </p:nvSpPr>
        <p:spPr>
          <a:xfrm>
            <a:off x="118986" y="974887"/>
            <a:ext cx="119461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</a:rPr>
              <a:t>Monomeren vinylchlorid, kaldes med kemisk fagsprog for chlorethen. </a:t>
            </a:r>
            <a:endParaRPr lang="da-DK" sz="240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Gennem det der hedder en polymerisationsreaktion, kan man få flere chlorethen (monomerer) til at reagere med hinanden, så der dannes PVC (polymer):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Polymeriseringen sker dog trinvis, som vist på næste slide. </a:t>
            </a:r>
          </a:p>
          <a:p>
            <a:endParaRPr lang="da-DK" sz="240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9814DD06-18D3-4948-8957-28DA3E1A4682}"/>
              </a:ext>
            </a:extLst>
          </p:cNvPr>
          <p:cNvSpPr txBox="1"/>
          <p:nvPr/>
        </p:nvSpPr>
        <p:spPr>
          <a:xfrm>
            <a:off x="1401975" y="242640"/>
            <a:ext cx="9282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563"/>
            <a:r>
              <a:rPr lang="da-DK" sz="48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Opbygning af PVC plast </a:t>
            </a:r>
            <a:endParaRPr lang="en-US" sz="1720" b="1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34C1E76-B392-4D50-B22E-CB3C5D8EEF47}"/>
              </a:ext>
            </a:extLst>
          </p:cNvPr>
          <p:cNvSpPr txBox="1"/>
          <p:nvPr/>
        </p:nvSpPr>
        <p:spPr>
          <a:xfrm>
            <a:off x="7010761" y="2682518"/>
            <a:ext cx="458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/>
              <a:t>I PVC plast kan n være fra 100 – 10.000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8B9A5B27-08ED-4674-AB16-AAA5655816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3059511"/>
              </p:ext>
            </p:extLst>
          </p:nvPr>
        </p:nvGraphicFramePr>
        <p:xfrm>
          <a:off x="2173295" y="-2413324"/>
          <a:ext cx="7837488" cy="6619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CS ChemDraw 64-bit Drawing" r:id="rId8" imgW="4487674" imgH="3791246" progId="ChemDraw_x64.Document.6.0">
                  <p:embed/>
                </p:oleObj>
              </mc:Choice>
              <mc:Fallback>
                <p:oleObj name="CS ChemDraw 64-bit Drawing" r:id="rId8" imgW="4487674" imgH="3791246" progId="ChemDraw_x64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73295" y="-2413324"/>
                        <a:ext cx="7837488" cy="6619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871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6">
                <a:lumMod val="20000"/>
                <a:lumOff val="80000"/>
              </a:schemeClr>
            </a:gs>
            <a:gs pos="0">
              <a:srgbClr val="F7FDF5"/>
            </a:gs>
            <a:gs pos="68000">
              <a:schemeClr val="accent6">
                <a:lumMod val="20000"/>
                <a:lumOff val="80000"/>
              </a:schemeClr>
            </a:gs>
            <a:gs pos="100000">
              <a:srgbClr val="F7FDF5"/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E2EFE-47FD-30B9-0AF1-2C9D2EFB9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ekst, Font/skrifttype, skærmbillede, logo&#10;&#10;Indhold genereret af kunstig intelligens kan være forkert.">
            <a:extLst>
              <a:ext uri="{FF2B5EF4-FFF2-40B4-BE49-F238E27FC236}">
                <a16:creationId xmlns:a16="http://schemas.microsoft.com/office/drawing/2014/main" id="{35281DFC-CBF7-AD14-93B1-088CE29FE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77" y="6340639"/>
            <a:ext cx="1201815" cy="447632"/>
          </a:xfrm>
          <a:prstGeom prst="rect">
            <a:avLst/>
          </a:prstGeom>
        </p:spPr>
      </p:pic>
      <p:pic>
        <p:nvPicPr>
          <p:cNvPr id="30" name="Billede 3" descr="Et billede, der indeholder lighter, design&#10;&#10;Automatisk genereret beskrivelse med mellem tillid">
            <a:extLst>
              <a:ext uri="{FF2B5EF4-FFF2-40B4-BE49-F238E27FC236}">
                <a16:creationId xmlns:a16="http://schemas.microsoft.com/office/drawing/2014/main" id="{66FD4863-6EF9-4B81-A885-5A323C0EA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" y="77467"/>
            <a:ext cx="1291616" cy="740873"/>
          </a:xfrm>
          <a:prstGeom prst="rect">
            <a:avLst/>
          </a:prstGeom>
        </p:spPr>
      </p:pic>
      <p:sp>
        <p:nvSpPr>
          <p:cNvPr id="38" name="Rektangel 13">
            <a:extLst>
              <a:ext uri="{FF2B5EF4-FFF2-40B4-BE49-F238E27FC236}">
                <a16:creationId xmlns:a16="http://schemas.microsoft.com/office/drawing/2014/main" id="{DE2C7182-3B10-4F6F-9ED1-BFF9BE24E507}"/>
              </a:ext>
            </a:extLst>
          </p:cNvPr>
          <p:cNvSpPr/>
          <p:nvPr/>
        </p:nvSpPr>
        <p:spPr>
          <a:xfrm>
            <a:off x="10716353" y="166278"/>
            <a:ext cx="853483" cy="299145"/>
          </a:xfrm>
          <a:prstGeom prst="rect">
            <a:avLst/>
          </a:prstGeom>
          <a:noFill/>
        </p:spPr>
        <p:txBody>
          <a:bodyPr wrap="square" lIns="20662" tIns="10331" rIns="20662" bIns="1033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Be a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chemist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,</a:t>
            </a:r>
          </a:p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save the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world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!</a:t>
            </a:r>
          </a:p>
        </p:txBody>
      </p:sp>
      <p:pic>
        <p:nvPicPr>
          <p:cNvPr id="39" name="Picture 21">
            <a:extLst>
              <a:ext uri="{FF2B5EF4-FFF2-40B4-BE49-F238E27FC236}">
                <a16:creationId xmlns:a16="http://schemas.microsoft.com/office/drawing/2014/main" id="{0E15ECD2-8507-4C28-AFE8-BC7558029F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b="2267"/>
          <a:stretch/>
        </p:blipFill>
        <p:spPr>
          <a:xfrm>
            <a:off x="11593172" y="73599"/>
            <a:ext cx="516650" cy="544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09531A-2EE1-49AA-9BE3-6D2F273C6F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0" t="1319" r="8747" b="3181"/>
          <a:stretch/>
        </p:blipFill>
        <p:spPr>
          <a:xfrm>
            <a:off x="11779979" y="260741"/>
            <a:ext cx="152647" cy="150541"/>
          </a:xfrm>
          <a:prstGeom prst="ellipse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DA1438F0-80FA-4AE0-B804-06E1128C9F13}"/>
              </a:ext>
            </a:extLst>
          </p:cNvPr>
          <p:cNvSpPr txBox="1"/>
          <p:nvPr/>
        </p:nvSpPr>
        <p:spPr>
          <a:xfrm>
            <a:off x="118986" y="818442"/>
            <a:ext cx="1194610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>
                <a:solidFill>
                  <a:srgbClr val="4EA72E">
                    <a:lumMod val="75000"/>
                  </a:srgbClr>
                </a:solidFill>
              </a:rPr>
              <a:t>Reaktionen startes med en initiatior,  der ved opvarmning / tilførsel af UV lys spaltes til to frie radikaler (molekyler med en uparret elektron). Det angives R·.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</a:rPr>
              <a:t>                                                          			Dannelse af radikal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</a:rPr>
              <a:t>                                                           			Initiering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</a:rPr>
              <a:t>                                                              		Forlængelse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</a:rPr>
              <a:t> 							Forlængelse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</a:rPr>
              <a:t>                                                				Terminering </a:t>
            </a:r>
          </a:p>
          <a:p>
            <a:pPr>
              <a:lnSpc>
                <a:spcPct val="200000"/>
              </a:lnSpc>
            </a:pPr>
            <a:endParaRPr lang="da-DK" sz="500">
              <a:solidFill>
                <a:srgbClr val="4EA72E">
                  <a:lumMod val="75000"/>
                </a:srgbClr>
              </a:solidFill>
            </a:endParaRPr>
          </a:p>
          <a:p>
            <a:pPr>
              <a:lnSpc>
                <a:spcPct val="200000"/>
              </a:lnSpc>
            </a:pPr>
            <a:r>
              <a:rPr lang="da-DK" sz="2400">
                <a:solidFill>
                  <a:srgbClr val="4EA72E">
                    <a:lumMod val="75000"/>
                  </a:srgbClr>
                </a:solidFill>
              </a:rPr>
              <a:t>Samlet opskrivning. Her vises polymerisering af 10 chlorethan, normalt er der 100-10.000 i spil.</a:t>
            </a:r>
          </a:p>
          <a:p>
            <a:pPr>
              <a:lnSpc>
                <a:spcPct val="150000"/>
              </a:lnSpc>
            </a:pPr>
            <a:r>
              <a:rPr lang="da-DK" sz="2400">
                <a:solidFill>
                  <a:srgbClr val="4EA72E">
                    <a:lumMod val="75000"/>
                  </a:srgbClr>
                </a:solidFill>
              </a:rPr>
              <a:t>                                                                                                      eller 						</a:t>
            </a:r>
            <a:endParaRPr lang="da-DK" sz="240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endParaRPr lang="da-DK" sz="240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9814DD06-18D3-4948-8957-28DA3E1A4682}"/>
              </a:ext>
            </a:extLst>
          </p:cNvPr>
          <p:cNvSpPr txBox="1"/>
          <p:nvPr/>
        </p:nvSpPr>
        <p:spPr>
          <a:xfrm>
            <a:off x="1410601" y="234014"/>
            <a:ext cx="9282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563"/>
            <a:r>
              <a:rPr lang="da-DK" sz="48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Trinvis polymerisering</a:t>
            </a:r>
            <a:endParaRPr lang="en-US" sz="480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950AB5F5-CE36-4D56-BE50-6DAA3EAA8F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081166"/>
              </p:ext>
            </p:extLst>
          </p:nvPr>
        </p:nvGraphicFramePr>
        <p:xfrm>
          <a:off x="549896" y="1777885"/>
          <a:ext cx="1642217" cy="33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CS ChemDraw 64-bit Drawing" r:id="rId8" imgW="1072642" imgH="216166" progId="ChemDraw_x64.Document.6.0">
                  <p:embed/>
                </p:oleObj>
              </mc:Choice>
              <mc:Fallback>
                <p:oleObj name="CS ChemDraw 64-bit Drawing" r:id="rId8" imgW="1072642" imgH="216166" progId="ChemDraw_x64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9896" y="1777885"/>
                        <a:ext cx="1642217" cy="330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06F40FC2-F803-4526-8FBC-C629E74870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1573214"/>
              </p:ext>
            </p:extLst>
          </p:nvPr>
        </p:nvGraphicFramePr>
        <p:xfrm>
          <a:off x="549896" y="2059474"/>
          <a:ext cx="2992126" cy="764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CS ChemDraw 64-bit Drawing" r:id="rId10" imgW="1964138" imgH="501144" progId="ChemDraw_x64.Document.6.0">
                  <p:embed/>
                </p:oleObj>
              </mc:Choice>
              <mc:Fallback>
                <p:oleObj name="CS ChemDraw 64-bit Drawing" r:id="rId10" imgW="1964138" imgH="501144" progId="ChemDraw_x64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9896" y="2059474"/>
                        <a:ext cx="2992126" cy="764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39F7AB6D-0911-42DC-AB01-4A96C13382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765813"/>
              </p:ext>
            </p:extLst>
          </p:nvPr>
        </p:nvGraphicFramePr>
        <p:xfrm>
          <a:off x="450875" y="3344884"/>
          <a:ext cx="4845501" cy="710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CS ChemDraw 64-bit Drawing" r:id="rId12" imgW="3715205" imgH="545281" progId="ChemDraw_x64.Document.6.0">
                  <p:embed/>
                </p:oleObj>
              </mc:Choice>
              <mc:Fallback>
                <p:oleObj name="CS ChemDraw 64-bit Drawing" r:id="rId12" imgW="3715205" imgH="545281" progId="ChemDraw_x64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50875" y="3344884"/>
                        <a:ext cx="4845501" cy="710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>
            <a:extLst>
              <a:ext uri="{FF2B5EF4-FFF2-40B4-BE49-F238E27FC236}">
                <a16:creationId xmlns:a16="http://schemas.microsoft.com/office/drawing/2014/main" id="{52617F45-1DF6-4149-86F0-8179BE71EE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2407920"/>
              </p:ext>
            </p:extLst>
          </p:nvPr>
        </p:nvGraphicFramePr>
        <p:xfrm>
          <a:off x="360115" y="4011149"/>
          <a:ext cx="5306848" cy="710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CS ChemDraw 64-bit Drawing" r:id="rId14" imgW="3771423" imgH="504272" progId="ChemDraw_x64.Document.6.0">
                  <p:embed/>
                </p:oleObj>
              </mc:Choice>
              <mc:Fallback>
                <p:oleObj name="CS ChemDraw 64-bit Drawing" r:id="rId14" imgW="3771423" imgH="504272" progId="ChemDraw_x64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0115" y="4011149"/>
                        <a:ext cx="5306848" cy="710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B985DE74-1FC4-4CB4-8AEC-4BD6A65107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895832"/>
              </p:ext>
            </p:extLst>
          </p:nvPr>
        </p:nvGraphicFramePr>
        <p:xfrm>
          <a:off x="0" y="5199985"/>
          <a:ext cx="6961480" cy="1574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CS ChemDraw 64-bit Drawing" r:id="rId16" imgW="6801262" imgH="1538532" progId="ChemDraw_x64.Document.6.0">
                  <p:embed/>
                </p:oleObj>
              </mc:Choice>
              <mc:Fallback>
                <p:oleObj name="CS ChemDraw 64-bit Drawing" r:id="rId16" imgW="6801262" imgH="1538532" progId="ChemDraw_x64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0" y="5199985"/>
                        <a:ext cx="6961480" cy="1574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>
            <a:extLst>
              <a:ext uri="{FF2B5EF4-FFF2-40B4-BE49-F238E27FC236}">
                <a16:creationId xmlns:a16="http://schemas.microsoft.com/office/drawing/2014/main" id="{C9E51FB9-0983-46CE-9251-6C8534C71F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0262239"/>
              </p:ext>
            </p:extLst>
          </p:nvPr>
        </p:nvGraphicFramePr>
        <p:xfrm>
          <a:off x="463632" y="2696494"/>
          <a:ext cx="4154628" cy="764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CS ChemDraw 64-bit Drawing" r:id="rId18" imgW="2874027" imgH="528599" progId="ChemDraw_x64.Document.6.0">
                  <p:embed/>
                </p:oleObj>
              </mc:Choice>
              <mc:Fallback>
                <p:oleObj name="CS ChemDraw 64-bit Drawing" r:id="rId18" imgW="2874027" imgH="528599" progId="ChemDraw_x64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63632" y="2696494"/>
                        <a:ext cx="4154628" cy="764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>
            <a:extLst>
              <a:ext uri="{FF2B5EF4-FFF2-40B4-BE49-F238E27FC236}">
                <a16:creationId xmlns:a16="http://schemas.microsoft.com/office/drawing/2014/main" id="{3299F552-1B72-47F3-A3F7-5AF5A7AEF5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0372389"/>
              </p:ext>
            </p:extLst>
          </p:nvPr>
        </p:nvGraphicFramePr>
        <p:xfrm>
          <a:off x="7799043" y="5143068"/>
          <a:ext cx="3251395" cy="1369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CS ChemDraw 64-bit Drawing" r:id="rId20" imgW="2529435" imgH="1064844" progId="ChemDraw_x64.Document.6.0">
                  <p:embed/>
                </p:oleObj>
              </mc:Choice>
              <mc:Fallback>
                <p:oleObj name="CS ChemDraw 64-bit Drawing" r:id="rId20" imgW="2529435" imgH="1064844" progId="ChemDraw_x64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799043" y="5143068"/>
                        <a:ext cx="3251395" cy="13695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39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6">
                <a:lumMod val="20000"/>
                <a:lumOff val="80000"/>
              </a:schemeClr>
            </a:gs>
            <a:gs pos="0">
              <a:srgbClr val="F7FDF5"/>
            </a:gs>
            <a:gs pos="68000">
              <a:schemeClr val="accent6">
                <a:lumMod val="20000"/>
                <a:lumOff val="80000"/>
              </a:schemeClr>
            </a:gs>
            <a:gs pos="100000">
              <a:srgbClr val="F7FDF5"/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E2EFE-47FD-30B9-0AF1-2C9D2EFB9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ekst, Font/skrifttype, skærmbillede, logo&#10;&#10;Indhold genereret af kunstig intelligens kan være forkert.">
            <a:extLst>
              <a:ext uri="{FF2B5EF4-FFF2-40B4-BE49-F238E27FC236}">
                <a16:creationId xmlns:a16="http://schemas.microsoft.com/office/drawing/2014/main" id="{35281DFC-CBF7-AD14-93B1-088CE29FE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77" y="6340639"/>
            <a:ext cx="1201815" cy="447632"/>
          </a:xfrm>
          <a:prstGeom prst="rect">
            <a:avLst/>
          </a:prstGeom>
        </p:spPr>
      </p:pic>
      <p:pic>
        <p:nvPicPr>
          <p:cNvPr id="30" name="Billede 3" descr="Et billede, der indeholder lighter, design&#10;&#10;Automatisk genereret beskrivelse med mellem tillid">
            <a:extLst>
              <a:ext uri="{FF2B5EF4-FFF2-40B4-BE49-F238E27FC236}">
                <a16:creationId xmlns:a16="http://schemas.microsoft.com/office/drawing/2014/main" id="{66FD4863-6EF9-4B81-A885-5A323C0EA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" y="77467"/>
            <a:ext cx="1291616" cy="740873"/>
          </a:xfrm>
          <a:prstGeom prst="rect">
            <a:avLst/>
          </a:prstGeom>
        </p:spPr>
      </p:pic>
      <p:sp>
        <p:nvSpPr>
          <p:cNvPr id="38" name="Rektangel 13">
            <a:extLst>
              <a:ext uri="{FF2B5EF4-FFF2-40B4-BE49-F238E27FC236}">
                <a16:creationId xmlns:a16="http://schemas.microsoft.com/office/drawing/2014/main" id="{DE2C7182-3B10-4F6F-9ED1-BFF9BE24E507}"/>
              </a:ext>
            </a:extLst>
          </p:cNvPr>
          <p:cNvSpPr/>
          <p:nvPr/>
        </p:nvSpPr>
        <p:spPr>
          <a:xfrm>
            <a:off x="10716353" y="166278"/>
            <a:ext cx="853483" cy="299145"/>
          </a:xfrm>
          <a:prstGeom prst="rect">
            <a:avLst/>
          </a:prstGeom>
          <a:noFill/>
        </p:spPr>
        <p:txBody>
          <a:bodyPr wrap="square" lIns="20662" tIns="10331" rIns="20662" bIns="1033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Be a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chemist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,</a:t>
            </a:r>
          </a:p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save the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world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!</a:t>
            </a:r>
          </a:p>
        </p:txBody>
      </p:sp>
      <p:pic>
        <p:nvPicPr>
          <p:cNvPr id="39" name="Picture 21">
            <a:extLst>
              <a:ext uri="{FF2B5EF4-FFF2-40B4-BE49-F238E27FC236}">
                <a16:creationId xmlns:a16="http://schemas.microsoft.com/office/drawing/2014/main" id="{0E15ECD2-8507-4C28-AFE8-BC7558029F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b="2267"/>
          <a:stretch/>
        </p:blipFill>
        <p:spPr>
          <a:xfrm>
            <a:off x="11593172" y="73599"/>
            <a:ext cx="516650" cy="544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09531A-2EE1-49AA-9BE3-6D2F273C6F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70" t="1319" r="8747" b="3181"/>
          <a:stretch/>
        </p:blipFill>
        <p:spPr>
          <a:xfrm>
            <a:off x="11779979" y="260741"/>
            <a:ext cx="152647" cy="150541"/>
          </a:xfrm>
          <a:prstGeom prst="ellipse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045BCE28-477F-4049-9F4D-8765FA2F0908}"/>
              </a:ext>
            </a:extLst>
          </p:cNvPr>
          <p:cNvSpPr txBox="1"/>
          <p:nvPr/>
        </p:nvSpPr>
        <p:spPr>
          <a:xfrm>
            <a:off x="375920" y="599774"/>
            <a:ext cx="11556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563"/>
            <a:r>
              <a:rPr lang="da-DK" sz="48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Molekylers og makromolekylers størrelse</a:t>
            </a:r>
            <a:endParaRPr lang="en-US" sz="1720" b="1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38009F89-BD2F-4F0E-A528-686542B0C7BD}"/>
              </a:ext>
            </a:extLst>
          </p:cNvPr>
          <p:cNvSpPr txBox="1"/>
          <p:nvPr/>
        </p:nvSpPr>
        <p:spPr>
          <a:xfrm>
            <a:off x="515474" y="1430771"/>
            <a:ext cx="11300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a-DK"/>
            </a:defPPr>
            <a:lvl1pPr algn="ctr" defTabSz="103563">
              <a:defRPr sz="4800">
                <a:solidFill>
                  <a:srgbClr val="4EA72E">
                    <a:lumMod val="75000"/>
                  </a:srgbClr>
                </a:solidFill>
                <a:latin typeface="Aptos" panose="02110004020202020204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2400"/>
              <a:t>Molekyler er små. </a:t>
            </a:r>
            <a:r>
              <a:rPr lang="da-DK" sz="1100"/>
              <a:t>Meget små. 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D0F1493-FFA4-4E29-8486-1A026501704B}"/>
              </a:ext>
            </a:extLst>
          </p:cNvPr>
          <p:cNvSpPr/>
          <p:nvPr/>
        </p:nvSpPr>
        <p:spPr>
          <a:xfrm>
            <a:off x="515474" y="1806385"/>
            <a:ext cx="116765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Vandmolekylet er fx ca. 0,28 nm i længden, altså 0,28 * 10</a:t>
            </a:r>
            <a:r>
              <a:rPr lang="da-DK" sz="2400" baseline="300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-9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 m i længden (kan også skrives 0,00000000028 m). 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</a:rPr>
              <a:t>Vandmolekylet har en molarmasse på 18 g/mol.</a:t>
            </a:r>
            <a:endParaRPr lang="da-DK" sz="240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Til sammenligning kan makromolekylet PVC være omkring 1000 nm i længden. Da molarmassen af monomeren chlorethen er 62,5 g/mol, kan molarmassen af polymeren PVC være over 100 gange større, nemlig &gt; 6.250 g/mol, (da n er 100-10.000.)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2F45E9A2-C1F6-4D98-8D8E-C81562B9E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3" r="27757"/>
          <a:stretch/>
        </p:blipFill>
        <p:spPr bwMode="auto">
          <a:xfrm>
            <a:off x="9675904" y="3707994"/>
            <a:ext cx="1788280" cy="267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6CD01558-80FA-46E5-91B1-F6CE35CAA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0281" y="3719498"/>
            <a:ext cx="3042894" cy="304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pe 11">
            <a:extLst>
              <a:ext uri="{FF2B5EF4-FFF2-40B4-BE49-F238E27FC236}">
                <a16:creationId xmlns:a16="http://schemas.microsoft.com/office/drawing/2014/main" id="{C22D5354-A782-4D9D-986E-020CF63D32E6}"/>
              </a:ext>
            </a:extLst>
          </p:cNvPr>
          <p:cNvGrpSpPr/>
          <p:nvPr/>
        </p:nvGrpSpPr>
        <p:grpSpPr>
          <a:xfrm>
            <a:off x="932155" y="3710873"/>
            <a:ext cx="3602736" cy="3211137"/>
            <a:chOff x="788398" y="3416421"/>
            <a:chExt cx="3602736" cy="3211137"/>
          </a:xfrm>
        </p:grpSpPr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E6199B33-4F12-49A6-8784-95EDEEAB2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2" t="16546" r="19324" b="48696"/>
            <a:stretch/>
          </p:blipFill>
          <p:spPr>
            <a:xfrm>
              <a:off x="788398" y="3416421"/>
              <a:ext cx="3602736" cy="2383752"/>
            </a:xfrm>
            <a:prstGeom prst="rect">
              <a:avLst/>
            </a:prstGeom>
          </p:spPr>
        </p:pic>
        <p:cxnSp>
          <p:nvCxnSpPr>
            <p:cNvPr id="9" name="Lige pilforbindelse 8">
              <a:extLst>
                <a:ext uri="{FF2B5EF4-FFF2-40B4-BE49-F238E27FC236}">
                  <a16:creationId xmlns:a16="http://schemas.microsoft.com/office/drawing/2014/main" id="{D99D73CC-F633-420F-8411-D733E99F572E}"/>
                </a:ext>
              </a:extLst>
            </p:cNvPr>
            <p:cNvCxnSpPr/>
            <p:nvPr/>
          </p:nvCxnSpPr>
          <p:spPr>
            <a:xfrm>
              <a:off x="932688" y="6099048"/>
              <a:ext cx="345844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kstfelt 10">
              <a:extLst>
                <a:ext uri="{FF2B5EF4-FFF2-40B4-BE49-F238E27FC236}">
                  <a16:creationId xmlns:a16="http://schemas.microsoft.com/office/drawing/2014/main" id="{2B0936A7-646E-4830-830E-E47A74C78D62}"/>
                </a:ext>
              </a:extLst>
            </p:cNvPr>
            <p:cNvSpPr txBox="1"/>
            <p:nvPr/>
          </p:nvSpPr>
          <p:spPr>
            <a:xfrm>
              <a:off x="1805911" y="6258226"/>
              <a:ext cx="2117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b="1"/>
                <a:t>Længde ca.  0,28 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54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6">
                <a:lumMod val="20000"/>
                <a:lumOff val="80000"/>
              </a:schemeClr>
            </a:gs>
            <a:gs pos="0">
              <a:srgbClr val="F7FDF5"/>
            </a:gs>
            <a:gs pos="68000">
              <a:schemeClr val="accent6">
                <a:lumMod val="20000"/>
                <a:lumOff val="80000"/>
              </a:schemeClr>
            </a:gs>
            <a:gs pos="100000">
              <a:srgbClr val="F7FDF5"/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E2EFE-47FD-30B9-0AF1-2C9D2EFB9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felt 21">
            <a:extLst>
              <a:ext uri="{FF2B5EF4-FFF2-40B4-BE49-F238E27FC236}">
                <a16:creationId xmlns:a16="http://schemas.microsoft.com/office/drawing/2014/main" id="{931220D0-289D-61D1-5225-02B58BEBA09A}"/>
              </a:ext>
            </a:extLst>
          </p:cNvPr>
          <p:cNvSpPr txBox="1"/>
          <p:nvPr/>
        </p:nvSpPr>
        <p:spPr>
          <a:xfrm>
            <a:off x="1984969" y="1215321"/>
            <a:ext cx="85529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Makromolekyler kan være </a:t>
            </a:r>
            <a:r>
              <a:rPr lang="da-DK" sz="2400" i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naturlige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 som proteiner, stivelse og DNA, eller </a:t>
            </a:r>
            <a:r>
              <a:rPr lang="da-DK" sz="2400" i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syntetiske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 som plast.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De kan være </a:t>
            </a:r>
            <a:r>
              <a:rPr lang="da-DK" sz="2400" i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organiske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 eller </a:t>
            </a:r>
            <a:r>
              <a:rPr lang="da-DK" sz="2400" i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uorganiske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Makromolekyler er store molekyler, og deres molekylevægt er over 5.000 g/mol.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Makromolekyler er typisk polymerer og er dermed ofte opbygget af gentagne monomerer.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Plasttypen PVC er et makromolekyle og en polymer, der er opbygget fra monomeren chlorethen. </a:t>
            </a:r>
          </a:p>
        </p:txBody>
      </p:sp>
      <p:pic>
        <p:nvPicPr>
          <p:cNvPr id="2" name="Billede 1" descr="Et billede, der indeholder tekst, Font/skrifttype, skærmbillede, logo&#10;&#10;Indhold genereret af kunstig intelligens kan være forkert.">
            <a:extLst>
              <a:ext uri="{FF2B5EF4-FFF2-40B4-BE49-F238E27FC236}">
                <a16:creationId xmlns:a16="http://schemas.microsoft.com/office/drawing/2014/main" id="{35281DFC-CBF7-AD14-93B1-088CE29FE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77" y="6340639"/>
            <a:ext cx="1201815" cy="447632"/>
          </a:xfrm>
          <a:prstGeom prst="rect">
            <a:avLst/>
          </a:prstGeom>
        </p:spPr>
      </p:pic>
      <p:pic>
        <p:nvPicPr>
          <p:cNvPr id="30" name="Billede 3" descr="Et billede, der indeholder lighter, design&#10;&#10;Automatisk genereret beskrivelse med mellem tillid">
            <a:extLst>
              <a:ext uri="{FF2B5EF4-FFF2-40B4-BE49-F238E27FC236}">
                <a16:creationId xmlns:a16="http://schemas.microsoft.com/office/drawing/2014/main" id="{66FD4863-6EF9-4B81-A885-5A323C0EA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" y="77467"/>
            <a:ext cx="1291616" cy="740873"/>
          </a:xfrm>
          <a:prstGeom prst="rect">
            <a:avLst/>
          </a:prstGeom>
        </p:spPr>
      </p:pic>
      <p:sp>
        <p:nvSpPr>
          <p:cNvPr id="38" name="Rektangel 13">
            <a:extLst>
              <a:ext uri="{FF2B5EF4-FFF2-40B4-BE49-F238E27FC236}">
                <a16:creationId xmlns:a16="http://schemas.microsoft.com/office/drawing/2014/main" id="{DE2C7182-3B10-4F6F-9ED1-BFF9BE24E507}"/>
              </a:ext>
            </a:extLst>
          </p:cNvPr>
          <p:cNvSpPr/>
          <p:nvPr/>
        </p:nvSpPr>
        <p:spPr>
          <a:xfrm>
            <a:off x="10716353" y="166278"/>
            <a:ext cx="853483" cy="299145"/>
          </a:xfrm>
          <a:prstGeom prst="rect">
            <a:avLst/>
          </a:prstGeom>
          <a:noFill/>
        </p:spPr>
        <p:txBody>
          <a:bodyPr wrap="square" lIns="20662" tIns="10331" rIns="20662" bIns="1033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Be a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chemist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,</a:t>
            </a:r>
          </a:p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save the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world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!</a:t>
            </a:r>
          </a:p>
        </p:txBody>
      </p:sp>
      <p:pic>
        <p:nvPicPr>
          <p:cNvPr id="39" name="Picture 21">
            <a:extLst>
              <a:ext uri="{FF2B5EF4-FFF2-40B4-BE49-F238E27FC236}">
                <a16:creationId xmlns:a16="http://schemas.microsoft.com/office/drawing/2014/main" id="{0E15ECD2-8507-4C28-AFE8-BC7558029F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b="2267"/>
          <a:stretch/>
        </p:blipFill>
        <p:spPr>
          <a:xfrm>
            <a:off x="11593172" y="73599"/>
            <a:ext cx="516650" cy="544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09531A-2EE1-49AA-9BE3-6D2F273C6F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70" t="1319" r="8747" b="3181"/>
          <a:stretch/>
        </p:blipFill>
        <p:spPr>
          <a:xfrm>
            <a:off x="11779979" y="260741"/>
            <a:ext cx="152647" cy="150541"/>
          </a:xfrm>
          <a:prstGeom prst="ellipse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2BE3670-E609-4276-A062-0C1D3A6ED0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52" y="5120036"/>
            <a:ext cx="2457530" cy="163904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9CE7FA88-878F-4ED9-A639-487BF6741A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7" t="22955" r="13125" b="14998"/>
          <a:stretch/>
        </p:blipFill>
        <p:spPr>
          <a:xfrm>
            <a:off x="6399192" y="5395892"/>
            <a:ext cx="1662976" cy="944747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DC3FC07-6ABA-4BC4-BAD2-A6D5769F4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B3433F52-5F64-417F-87C3-A7FA9F3F3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41" y="5395891"/>
            <a:ext cx="944748" cy="94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E2A1E0A6-0223-470A-A0E2-1B2D0A14F8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6216" y="5395891"/>
            <a:ext cx="627140" cy="944747"/>
          </a:xfrm>
          <a:prstGeom prst="rect">
            <a:avLst/>
          </a:prstGeom>
        </p:spPr>
      </p:pic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FF8A1E6E-3EBE-427B-A924-1A9C539D0C17}"/>
              </a:ext>
            </a:extLst>
          </p:cNvPr>
          <p:cNvCxnSpPr>
            <a:cxnSpLocks/>
          </p:cNvCxnSpPr>
          <p:nvPr/>
        </p:nvCxnSpPr>
        <p:spPr>
          <a:xfrm flipV="1">
            <a:off x="7781026" y="5491889"/>
            <a:ext cx="807852" cy="253305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Lige forbindelse 20">
            <a:extLst>
              <a:ext uri="{FF2B5EF4-FFF2-40B4-BE49-F238E27FC236}">
                <a16:creationId xmlns:a16="http://schemas.microsoft.com/office/drawing/2014/main" id="{A7F8EE20-DA01-4518-A7E8-2C99601EC6C8}"/>
              </a:ext>
            </a:extLst>
          </p:cNvPr>
          <p:cNvCxnSpPr>
            <a:cxnSpLocks/>
          </p:cNvCxnSpPr>
          <p:nvPr/>
        </p:nvCxnSpPr>
        <p:spPr>
          <a:xfrm>
            <a:off x="7781026" y="5764294"/>
            <a:ext cx="1021330" cy="34008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kstfelt 14">
            <a:extLst>
              <a:ext uri="{FF2B5EF4-FFF2-40B4-BE49-F238E27FC236}">
                <a16:creationId xmlns:a16="http://schemas.microsoft.com/office/drawing/2014/main" id="{45729407-D13C-4178-A380-30FEAFD0EF05}"/>
              </a:ext>
            </a:extLst>
          </p:cNvPr>
          <p:cNvSpPr txBox="1"/>
          <p:nvPr/>
        </p:nvSpPr>
        <p:spPr>
          <a:xfrm>
            <a:off x="375920" y="599774"/>
            <a:ext cx="11556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563"/>
            <a:r>
              <a:rPr lang="da-DK" sz="4800" b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Opsummering</a:t>
            </a:r>
            <a:endParaRPr lang="en-US" sz="1720" b="1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9350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1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1_Office-tema">
  <a:themeElements>
    <a:clrScheme name="Office-t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-t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-tema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8504</TotalTime>
  <Words>773</Words>
  <Application>Microsoft Office PowerPoint</Application>
  <PresentationFormat>Widescreen</PresentationFormat>
  <Paragraphs>107</Paragraphs>
  <Slides>9</Slides>
  <Notes>9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1_Office-tema</vt:lpstr>
      <vt:lpstr>CS ChemDraw 64-bit Drawing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Makromolekylers opbygning</dc:title>
  <dc:creator>Christine Brænder Almstrup</dc:creator>
  <cp:lastModifiedBy>Christine Brænder Almstrup</cp:lastModifiedBy>
  <cp:revision>79</cp:revision>
  <dcterms:created xsi:type="dcterms:W3CDTF">2025-10-28T13:09:17Z</dcterms:created>
  <dcterms:modified xsi:type="dcterms:W3CDTF">2026-01-08T09:56:00Z</dcterms:modified>
</cp:coreProperties>
</file>